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  <p:sldMasterId id="2147483688" r:id="rId6"/>
  </p:sldMasterIdLst>
  <p:notesMasterIdLst>
    <p:notesMasterId r:id="rId14"/>
  </p:notesMasterIdLst>
  <p:sldIdLst>
    <p:sldId id="547" r:id="rId7"/>
    <p:sldId id="558" r:id="rId8"/>
    <p:sldId id="560" r:id="rId9"/>
    <p:sldId id="564" r:id="rId10"/>
    <p:sldId id="559" r:id="rId11"/>
    <p:sldId id="563" r:id="rId12"/>
    <p:sldId id="561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, Anna AI" initials="IAA" lastIdx="45" clrIdx="0">
    <p:extLst>
      <p:ext uri="{19B8F6BF-5375-455C-9EA6-DF929625EA0E}">
        <p15:presenceInfo xmlns:p15="http://schemas.microsoft.com/office/powerpoint/2012/main" userId="S::Anna.Ila@oktedi.com::81c734e8-4f1e-4fe2-8104-065bbb1ccc0b" providerId="AD"/>
      </p:ext>
    </p:extLst>
  </p:cmAuthor>
  <p:cmAuthor id="2" name="Sabuin, Lin LS" initials="SLL" lastIdx="2" clrIdx="1">
    <p:extLst>
      <p:ext uri="{19B8F6BF-5375-455C-9EA6-DF929625EA0E}">
        <p15:presenceInfo xmlns:p15="http://schemas.microsoft.com/office/powerpoint/2012/main" userId="S-1-5-21-410257347-915818505-1888427937-82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2F"/>
    <a:srgbClr val="B5BDC2"/>
    <a:srgbClr val="B6BEC3"/>
    <a:srgbClr val="B2BAC0"/>
    <a:srgbClr val="B1B9BF"/>
    <a:srgbClr val="1A86C0"/>
    <a:srgbClr val="E04A3D"/>
    <a:srgbClr val="D44236"/>
    <a:srgbClr val="17A6A0"/>
    <a:srgbClr val="0D8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56" autoAdjust="0"/>
  </p:normalViewPr>
  <p:slideViewPr>
    <p:cSldViewPr snapToGrid="0">
      <p:cViewPr varScale="1">
        <p:scale>
          <a:sx n="97" d="100"/>
          <a:sy n="97" d="100"/>
        </p:scale>
        <p:origin x="43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E998-BFBD-45E0-9392-78DAD9C3A8C5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100B-688D-498D-B2EA-495F2491D9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9C568-3F35-47DF-B07A-AEF481B54F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3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E19-30E2-40A1-93CA-97E10005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27" y="1121879"/>
            <a:ext cx="9143548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982F3-9F2F-4570-90DE-797274F6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27" y="3601819"/>
            <a:ext cx="9143548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8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BBA1-08D9-42B2-A60C-43BBF7B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5E4C-E78E-4DC8-8D77-EA49E34AF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1EC-92D7-441D-9607-75EBC4FD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83B-A07A-4165-88A2-72F60EAA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C01E-039D-4CA7-AE8B-C168BA0E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6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24D6-29A1-4EED-B9FE-E2FBFE2E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380" y="365799"/>
            <a:ext cx="2628476" cy="5811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3BB1-46A1-4FFB-9871-7026C9DE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45" y="365799"/>
            <a:ext cx="7713453" cy="58110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62A2-668A-44EE-AD7B-3370D25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655-A4F6-4BC6-A219-FCB9BC7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8B84-517C-4B35-8F57-86CDFE83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063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D5F87C-6D14-45FB-943F-053EC8786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" y="6412449"/>
            <a:ext cx="934277" cy="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3A7F-6C3A-466A-966C-D632A788D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F6249-859C-4728-ABFC-8C5861DD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BD59-6A1F-4AAE-9144-DA1170DE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FEBB-25F4-490B-8676-D6A112E0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8881-0E28-4B35-9CBF-4DFB20FA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594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4A1-05EE-4358-AEF1-ABCAC2B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4F52-615D-4573-A608-38706400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E830-365C-4A3C-B950-FF42830A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6EC7-65BA-4B9F-A248-1197A10D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DE4B-DE2A-49AB-B0CC-35D2FB5E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66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A0D5-76A2-411A-950E-DBFAFCF3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B6E7F-B93B-4BA9-A839-97FC48A5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3673-8959-4396-986C-0549138F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BFCC-FBBA-4216-B4C2-6C632F2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119-687F-4A5D-A932-2D84DE73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2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FAD0-6BB4-4E2D-A3DF-B76BE61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CCE2-ADA1-4BB5-9186-FAD81BB6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01ACE-9682-4BCA-A1D9-C4B4CD44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E3B50-D9D9-4873-A3BA-40A253F6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800C-B2B1-4BB7-B851-4C5659FA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24EC8-7B5D-4C2E-8D6C-1C17C492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43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5A81-0C9C-4EFF-8CD9-ADD5A26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ABD9-AB05-4467-B335-22B8060E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F272C-E50E-425C-B8E5-DD4569E5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74898-AEA7-4FCD-A045-F423085D5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5A13B-8060-4FA4-8CA9-191628292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D19B5-EF8A-470A-BBCA-5BA61B5D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018BC-82AB-4A2A-978F-72FED6DB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CD1EB-E2D1-4CEC-A406-07F93FD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08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8579-FA20-4441-9334-3299FB23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AE822-7DD5-4FA5-BC93-CDD4968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62DDD-1B4B-439F-9FC1-AAEFB1F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794EA-0DD9-493F-9AF3-036BAA3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44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F7F5D-6AFC-4AA2-80B2-194962DA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088CC-B246-4AC8-8DE8-0362BDD9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82EC5-D178-45B0-9BC3-8395277A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1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3" y="365798"/>
            <a:ext cx="10515712" cy="3849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45" y="1142648"/>
            <a:ext cx="10515712" cy="503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1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8A48-6D4D-4CFB-B6A6-956366BD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813B-4DE5-4FFB-9BDF-77B466B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AEBB-DD9E-4AC6-8B5A-F8586F67F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B3B14-BA49-4D81-91A4-0A551CB3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73652-2AC4-4149-A7EB-25C46194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1DE8-76D0-4199-A960-4F7566BF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02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FB81-288C-427F-99C8-CEB04F1F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7BB4C-ACB4-4BEA-9B68-8E04AB500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10F17-694A-4584-BE8D-02378CD44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18B2-B470-4977-A097-D790A2CF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10B7-B799-4E03-B585-44061F47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34B05-AAD4-4446-98B8-F0783D52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63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D6C9-D2AB-4F6B-9598-6966BDA1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6C71F-DB87-48D4-94F7-BB233BBA1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E79C-017C-4EC4-B092-708C0CC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DE1F-64DC-404A-BCF0-EF8139C4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0336-0B91-404E-8E1F-EAA8020F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74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4AB4-D64B-448E-AC8E-A35518ED1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F2F35-2D70-4349-AD44-300F49F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85A3-EB77-47AE-A107-D7113AD1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AE4-FAC4-4F9E-8B1C-3AD5901B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56DD-2A9E-47C8-8C91-3317036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50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D44E-3EE2-4FD4-ADC6-E0DDC5D2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3" y="1709460"/>
            <a:ext cx="10513902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F843-EA66-4C24-8368-A2D16B5C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3" y="4589763"/>
            <a:ext cx="10513902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84AC-C28D-4008-8738-C08DF0C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18CD-DEC1-4A08-9F4F-9FAA307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C308-7CFA-4449-9423-0071676E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2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3AF-C72D-4B29-A960-9453DDB4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83C2-2CFA-4517-B73B-473BA462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4" y="1011999"/>
            <a:ext cx="517005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6599-9CE1-47B1-8180-E7648A42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988" y="1011999"/>
            <a:ext cx="517186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46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A2F-DF5A-410D-9F03-A1581BA6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365798"/>
            <a:ext cx="10515713" cy="450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EFBA-315E-47F3-8903-63F37D50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54" y="983083"/>
            <a:ext cx="5157388" cy="15213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6972F-9169-4AB8-B598-75F76595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54" y="2504424"/>
            <a:ext cx="5157388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8D493-9AF1-4050-923B-740D9D37B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36" y="1680657"/>
            <a:ext cx="5182732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D94E-5965-43B1-A50F-D91599FB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36" y="2504424"/>
            <a:ext cx="5182732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570A-3A6C-47FE-985B-94C407C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077CE-E1D2-4642-9CF5-FD45E9A6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4C744-7565-4470-87BE-6DCE2B81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6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157F-5937-47B6-8A1C-134CA0FF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A72CF-C449-47CA-AEB5-05814D4D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F0E42-1414-470F-9727-439FB68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2CF3-E033-4375-9D14-3538C69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2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F85B4B-9BDA-4223-B573-67EE6419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42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1C54-9684-4F51-B4C3-9AB0D48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5288-CEA7-4FF8-B2C6-2785E04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A958F-3240-4B3B-A09F-3DFD7880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AC10-43D4-4092-BE08-FB8974A6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FE6B-0CEF-4B0D-8ED4-C0AC4909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5E86-0682-48CB-9D32-FC4EE3D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5410-BC74-4779-BD25-E007054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791EB-44F5-43D1-B398-C39BE047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DE1C-4A6A-44CF-BB5F-533EECCCE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3553-474C-466E-98DE-61A2385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8DD9-52EB-448A-A3B1-28A8997D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1CE1-F1FB-4072-B7FF-65AAB528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7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65798"/>
            <a:ext cx="10515712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45" y="1826112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44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15/04/2024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58" y="6356827"/>
            <a:ext cx="411468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336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217283" y="5613149"/>
            <a:ext cx="2335794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011"/>
            <a:ext cx="287359" cy="3919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D4F27-496D-6B46-B0D1-30D370EEC94C}"/>
              </a:ext>
            </a:extLst>
          </p:cNvPr>
          <p:cNvSpPr/>
          <p:nvPr userDrawn="1"/>
        </p:nvSpPr>
        <p:spPr>
          <a:xfrm>
            <a:off x="1128409" y="6445448"/>
            <a:ext cx="11063591" cy="412552"/>
          </a:xfrm>
          <a:custGeom>
            <a:avLst/>
            <a:gdLst>
              <a:gd name="connsiteX0" fmla="*/ 0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0 w 9001236"/>
              <a:gd name="connsiteY4" fmla="*/ 0 h 454762"/>
              <a:gd name="connsiteX0" fmla="*/ 2073349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2073349 w 9001236"/>
              <a:gd name="connsiteY4" fmla="*/ 0 h 454762"/>
              <a:gd name="connsiteX0" fmla="*/ 1233377 w 9001236"/>
              <a:gd name="connsiteY0" fmla="*/ 10633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33377 w 9001236"/>
              <a:gd name="connsiteY4" fmla="*/ 10633 h 454762"/>
              <a:gd name="connsiteX0" fmla="*/ 1297173 w 9001236"/>
              <a:gd name="connsiteY0" fmla="*/ 145312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97173 w 9001236"/>
              <a:gd name="connsiteY4" fmla="*/ 145312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236" h="454762">
                <a:moveTo>
                  <a:pt x="1247554" y="3545"/>
                </a:moveTo>
                <a:lnTo>
                  <a:pt x="9001236" y="0"/>
                </a:lnTo>
                <a:lnTo>
                  <a:pt x="9001236" y="454762"/>
                </a:lnTo>
                <a:lnTo>
                  <a:pt x="0" y="454762"/>
                </a:lnTo>
                <a:cubicBezTo>
                  <a:pt x="415851" y="304356"/>
                  <a:pt x="619051" y="253188"/>
                  <a:pt x="1247554" y="3545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763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5pPr>
      <a:lvl6pPr marL="414772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6pPr>
      <a:lvl7pPr marL="829544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7pPr>
      <a:lvl8pPr marL="1244316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8pPr>
      <a:lvl9pPr marL="1659087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9pPr>
    </p:titleStyle>
    <p:bodyStyle>
      <a:lvl1pPr marL="207386" indent="-207386" algn="l" rtl="0" eaLnBrk="0" fontAlgn="base" hangingPunct="0">
        <a:lnSpc>
          <a:spcPct val="90000"/>
        </a:lnSpc>
        <a:spcBef>
          <a:spcPts val="907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EA6E6-6EDC-4B11-BF6B-CEBCF731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667E-3947-4C12-86BA-12D2975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3137-F0EA-4A54-A8D1-F194720AD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6422-3B2A-49EB-BD5F-C8DC69501D43}" type="datetimeFigureOut">
              <a:rPr lang="en-AU" smtClean="0"/>
              <a:t>15/04/2024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5D81-C391-497C-8B52-21DC32DD1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3D5C-F5AE-4BB5-AD44-9693DC0B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24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tiguescienc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FED6E5-6A9D-4560-A0C3-C09680DF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58"/>
          <a:stretch/>
        </p:blipFill>
        <p:spPr>
          <a:xfrm>
            <a:off x="0" y="25838"/>
            <a:ext cx="12192000" cy="685800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EEACEC7-E2D0-42DD-A687-21F42E70F4A5}"/>
              </a:ext>
            </a:extLst>
          </p:cNvPr>
          <p:cNvSpPr/>
          <p:nvPr/>
        </p:nvSpPr>
        <p:spPr>
          <a:xfrm>
            <a:off x="6454070" y="5060903"/>
            <a:ext cx="5740788" cy="1975340"/>
          </a:xfrm>
          <a:prstGeom prst="triangle">
            <a:avLst>
              <a:gd name="adj" fmla="val 100000"/>
            </a:avLst>
          </a:prstGeom>
          <a:solidFill>
            <a:srgbClr val="DD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6CAD90-11C5-48D9-851B-CC5AF952B785}"/>
              </a:ext>
            </a:extLst>
          </p:cNvPr>
          <p:cNvSpPr/>
          <p:nvPr/>
        </p:nvSpPr>
        <p:spPr>
          <a:xfrm>
            <a:off x="8037774" y="4908498"/>
            <a:ext cx="4155974" cy="1975340"/>
          </a:xfrm>
          <a:prstGeom prst="triangle">
            <a:avLst>
              <a:gd name="adj" fmla="val 100000"/>
            </a:avLst>
          </a:prstGeom>
          <a:solidFill>
            <a:srgbClr val="DB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03C7F-1781-44CF-8943-314A75A2D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481" y="5968701"/>
            <a:ext cx="1892450" cy="804835"/>
          </a:xfrm>
          <a:prstGeom prst="rect">
            <a:avLst/>
          </a:prstGeom>
          <a:solidFill>
            <a:srgbClr val="DB5A3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7DDD-5D2C-4412-8775-B70D9E032BD6}"/>
              </a:ext>
            </a:extLst>
          </p:cNvPr>
          <p:cNvSpPr/>
          <p:nvPr/>
        </p:nvSpPr>
        <p:spPr>
          <a:xfrm>
            <a:off x="0" y="169797"/>
            <a:ext cx="284173" cy="1144538"/>
          </a:xfrm>
          <a:prstGeom prst="rect">
            <a:avLst/>
          </a:prstGeom>
          <a:solidFill>
            <a:srgbClr val="DD6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6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015221-3181-45FC-9467-D575800089A6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1847-4621-41BB-9F28-C7A00D788103}"/>
              </a:ext>
            </a:extLst>
          </p:cNvPr>
          <p:cNvSpPr txBox="1">
            <a:spLocks/>
          </p:cNvSpPr>
          <p:nvPr/>
        </p:nvSpPr>
        <p:spPr>
          <a:xfrm>
            <a:off x="395653" y="1054286"/>
            <a:ext cx="8080132" cy="4880522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50% of the significant incidents (SI) and the recent fatal incident this year relating to operation of LV and Mobile Equipment.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Analysis from 2022 LV and Mobile Equipment SI reported that the top 3 contributing factors were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service and maintenance of LV and Mobile Equipment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At-risk driving behaviours and,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Fatigue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39% of top 3 contributing factor related directly to Fatigue.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OK Tedi has in place controls to managing Fatigue at workplace.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However, more reliable effective controls needs to be explored to have a significant impact to continuous trend.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3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96A808-BC40-4548-935D-7DD629D6EAEA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 Fatigue Risk Management Process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5927-C9FE-4F03-ACD3-C2BD6683530F}"/>
              </a:ext>
            </a:extLst>
          </p:cNvPr>
          <p:cNvSpPr txBox="1">
            <a:spLocks/>
          </p:cNvSpPr>
          <p:nvPr/>
        </p:nvSpPr>
        <p:spPr>
          <a:xfrm>
            <a:off x="301336" y="1054286"/>
            <a:ext cx="11678228" cy="4766222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BD3D36-6915-47DE-B58C-879B19E0A82E}"/>
              </a:ext>
            </a:extLst>
          </p:cNvPr>
          <p:cNvSpPr txBox="1">
            <a:spLocks/>
          </p:cNvSpPr>
          <p:nvPr/>
        </p:nvSpPr>
        <p:spPr>
          <a:xfrm>
            <a:off x="301335" y="1148365"/>
            <a:ext cx="9352620" cy="4988674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Fatigue Risk Management Software for predicting, managing and mitigating operator fatigue.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Worker data and sleep data is collected through the use of wearables (RediWatch) by Operators.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Data is then processed through a Biometrical Fatigue Model.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Personalised Fatigue Predication is reported as a </a:t>
            </a:r>
            <a:r>
              <a:rPr lang="en-AU" sz="1600" dirty="0" err="1">
                <a:latin typeface="72 Light" panose="020B0303030000000003" pitchFamily="34" charset="0"/>
                <a:cs typeface="72 Light" panose="020B0303030000000003" pitchFamily="34" charset="0"/>
              </a:rPr>
              <a:t>RediScore</a:t>
            </a: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. </a:t>
            </a: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Outcome </a:t>
            </a:r>
            <a:endParaRPr lang="en-AU" sz="1800" b="1" dirty="0"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Reduction in the overall Fatigue related LV and Mobile Equipment incidents, and productivity at workplace. </a:t>
            </a:r>
          </a:p>
          <a:p>
            <a:pPr marL="814822" lvl="2" indent="-400050" algn="just">
              <a:spcBef>
                <a:spcPts val="907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Leadership (ELT + Safety) – use insights to reduce fatigue reduction initiatives</a:t>
            </a:r>
          </a:p>
          <a:p>
            <a:pPr marL="814822" lvl="2" indent="-400050" algn="just">
              <a:spcBef>
                <a:spcPts val="907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Supervisors responsible – use data to plan and intervene on risks</a:t>
            </a:r>
          </a:p>
          <a:p>
            <a:pPr marL="814822" lvl="2" indent="-400050" algn="just">
              <a:spcBef>
                <a:spcPts val="907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Operators – receive on wrist Fatigue Alerts &amp; daily Fatigue forecast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4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E365E-6DA1-4664-B738-73227609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21119"/>
            <a:ext cx="8660423" cy="4863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9ECBA1-A6E7-449B-8B8D-1BB604854D75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 Fatigue Risk Management Process Flow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F20EA-E951-4C91-B36A-95F6ECA54848}"/>
              </a:ext>
            </a:extLst>
          </p:cNvPr>
          <p:cNvSpPr txBox="1"/>
          <p:nvPr/>
        </p:nvSpPr>
        <p:spPr>
          <a:xfrm>
            <a:off x="1738680" y="5967494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hlinkClick r:id="rId3"/>
              </a:rPr>
              <a:t>https://fatiguescience.com/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120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4C5094-DE07-4122-9E4F-CB68F9215C84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 trial for OK Tedi High Risk Drivers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55F5-D738-43EC-A31B-271D60577590}"/>
              </a:ext>
            </a:extLst>
          </p:cNvPr>
          <p:cNvSpPr txBox="1">
            <a:spLocks/>
          </p:cNvSpPr>
          <p:nvPr/>
        </p:nvSpPr>
        <p:spPr>
          <a:xfrm>
            <a:off x="301334" y="1054285"/>
            <a:ext cx="10662673" cy="4986029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1800" dirty="0" smtClean="0">
                <a:latin typeface="72 Light" panose="020B0303030000000003" pitchFamily="34" charset="0"/>
                <a:cs typeface="72 Light" panose="020B0303030000000003" pitchFamily="34" charset="0"/>
              </a:rPr>
              <a:t>Target </a:t>
            </a: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workgroups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High Risk Drivers (60)</a:t>
            </a:r>
          </a:p>
          <a:p>
            <a:pPr marL="1229594" lvl="2" indent="-400050" algn="just">
              <a:spcAft>
                <a:spcPts val="1200"/>
              </a:spcAft>
              <a:buFont typeface="+mj-lt"/>
              <a:buAutoNum type="alphaL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Bus Drivers (Logistics), </a:t>
            </a:r>
          </a:p>
          <a:p>
            <a:pPr marL="1229594" lvl="2" indent="-400050" algn="just">
              <a:spcAft>
                <a:spcPts val="1200"/>
              </a:spcAft>
              <a:buFont typeface="+mj-lt"/>
              <a:buAutoNum type="alphaL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Frequent Highway Users (Roads and Engineering and StarWest)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Mine Mobile Equipment Operators (60) </a:t>
            </a:r>
          </a:p>
          <a:p>
            <a:pPr marL="414772" lvl="1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       86% ($997,595.00) of total associated cost damage of LV and Mobile Equipment from Mine. </a:t>
            </a:r>
          </a:p>
          <a:p>
            <a:pPr marL="0" lvl="1" indent="0" algn="just">
              <a:spcBef>
                <a:spcPts val="907"/>
              </a:spcBef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Volunteer - based trial and consent form to be signed prior to participating.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b="1" dirty="0">
                <a:latin typeface="72 Light" panose="020B0303030000000003" pitchFamily="34" charset="0"/>
                <a:cs typeface="72 Light" panose="020B0303030000000003" pitchFamily="34" charset="0"/>
              </a:rPr>
              <a:t>Outcome: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To identify gaps/issues and address as part of change management prior to implementation with rest of the high risk drivers throughout OTML Operations.</a:t>
            </a:r>
          </a:p>
        </p:txBody>
      </p:sp>
    </p:spTree>
    <p:extLst>
      <p:ext uri="{BB962C8B-B14F-4D97-AF65-F5344CB8AC3E}">
        <p14:creationId xmlns:p14="http://schemas.microsoft.com/office/powerpoint/2010/main" val="101467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3EF09-2009-4872-A78E-B560ED47E35A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 trial plan for OK Tedi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39A20-AAAC-47C3-9284-358128BF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8" y="4454658"/>
            <a:ext cx="11148648" cy="1858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0A2306-194C-4D63-BFA3-00A3BFDAF2ED}"/>
              </a:ext>
            </a:extLst>
          </p:cNvPr>
          <p:cNvSpPr txBox="1"/>
          <p:nvPr/>
        </p:nvSpPr>
        <p:spPr>
          <a:xfrm>
            <a:off x="923193" y="1266174"/>
            <a:ext cx="20398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objectives and success criteria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Establish Project Team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Users / Key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ELT +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roles and responsibilities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050A7-B765-4CF3-9248-027CF452CC58}"/>
              </a:ext>
            </a:extLst>
          </p:cNvPr>
          <p:cNvSpPr txBox="1"/>
          <p:nvPr/>
        </p:nvSpPr>
        <p:spPr>
          <a:xfrm>
            <a:off x="3027487" y="1233213"/>
            <a:ext cx="1931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Collection of worker data &amp; One time survey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and Configure Redi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Supervisor workflow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CD735-3005-4F37-9F4A-948B1DEF981C}"/>
              </a:ext>
            </a:extLst>
          </p:cNvPr>
          <p:cNvSpPr txBox="1"/>
          <p:nvPr/>
        </p:nvSpPr>
        <p:spPr>
          <a:xfrm>
            <a:off x="5131779" y="1233213"/>
            <a:ext cx="1931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Pair, set up and deploy devices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and Configure Redi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Supervisor workflow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Onboard Users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Deliver initial training to supervisors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F1070-7B8D-412F-9D80-4F9EDC5C5D0A}"/>
              </a:ext>
            </a:extLst>
          </p:cNvPr>
          <p:cNvSpPr txBox="1"/>
          <p:nvPr/>
        </p:nvSpPr>
        <p:spPr>
          <a:xfrm>
            <a:off x="7294682" y="1213422"/>
            <a:ext cx="193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Deliver in dept training with your data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Integrate workflows into existing processes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DD65E-5567-4AEB-BB0B-8D87AF1DDEA4}"/>
              </a:ext>
            </a:extLst>
          </p:cNvPr>
          <p:cNvSpPr txBox="1"/>
          <p:nvPr/>
        </p:nvSpPr>
        <p:spPr>
          <a:xfrm>
            <a:off x="9440094" y="1217351"/>
            <a:ext cx="193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Track Review and adjust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8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5C3DDA-6801-45DA-83A8-5F5DEB542373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 Benefits for OK Tedi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5576-AC29-47E0-A3CE-17C7C84701DB}"/>
              </a:ext>
            </a:extLst>
          </p:cNvPr>
          <p:cNvSpPr txBox="1">
            <a:spLocks/>
          </p:cNvSpPr>
          <p:nvPr/>
        </p:nvSpPr>
        <p:spPr>
          <a:xfrm>
            <a:off x="301336" y="1221340"/>
            <a:ext cx="7152410" cy="4766222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Monitoring and management of fatigue at workplace. 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Accountability and responsibility at all levels.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Reduction in fatigue incidents, increase productivity and profit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Potential for other existing reactive devices done away with.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Assessment for risk to new or changed rosters can be predicted.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Working or environment conditions can be improved on.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Worker privacy is respected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AU" sz="20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0FB6E-01E7-44E6-8CF5-3CD0FE63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64" y="1373433"/>
            <a:ext cx="4100617" cy="36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16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2623591A2CB41BE9A400A16A7B973" ma:contentTypeVersion="7" ma:contentTypeDescription="Create a new document." ma:contentTypeScope="" ma:versionID="8daed7856d6cf86a83ff5de2a676f788">
  <xsd:schema xmlns:xsd="http://www.w3.org/2001/XMLSchema" xmlns:xs="http://www.w3.org/2001/XMLSchema" xmlns:p="http://schemas.microsoft.com/office/2006/metadata/properties" xmlns:ns2="7533eeaf-29a8-4075-b390-0325ee5eeaf5" targetNamespace="http://schemas.microsoft.com/office/2006/metadata/properties" ma:root="true" ma:fieldsID="cbc2bc220e020894734641d3d29cea13" ns2:_="">
    <xsd:import namespace="7533eeaf-29a8-4075-b390-0325ee5eea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3eeaf-29a8-4075-b390-0325ee5ee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EC7152-D9DE-4E72-8171-C729DB1308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D4F511-5F63-4FE7-9087-35B2B6D9DA85}"/>
</file>

<file path=customXml/itemProps3.xml><?xml version="1.0" encoding="utf-8"?>
<ds:datastoreItem xmlns:ds="http://schemas.openxmlformats.org/officeDocument/2006/customXml" ds:itemID="{23783F52-B44B-4E92-AB07-693F8508B74D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86589</TotalTime>
  <Words>474</Words>
  <Application>Microsoft Office PowerPoint</Application>
  <PresentationFormat>Widescreen</PresentationFormat>
  <Paragraphs>88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72</vt:lpstr>
      <vt:lpstr>72 Light</vt:lpstr>
      <vt:lpstr>Arial</vt:lpstr>
      <vt:lpstr>Calibri</vt:lpstr>
      <vt:lpstr>Calibri Light</vt:lpstr>
      <vt:lpstr>DecimaProA-Bold ☞</vt:lpstr>
      <vt:lpstr>Wingdings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Assett Renewal Project Roadmap</dc:title>
  <dc:creator>Gowdie, Brendan BG</dc:creator>
  <cp:lastModifiedBy>Sabuin, Lin LS</cp:lastModifiedBy>
  <cp:revision>249</cp:revision>
  <cp:lastPrinted>2022-10-07T03:00:50Z</cp:lastPrinted>
  <dcterms:created xsi:type="dcterms:W3CDTF">2021-05-24T09:00:27Z</dcterms:created>
  <dcterms:modified xsi:type="dcterms:W3CDTF">2024-04-15T06:35:21Z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0x0101004462623591A2CB41BE9A400A16A7B973</vt:lpwstr>
  </property>
</Properties>
</file>